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5" r:id="rId3"/>
    <p:sldId id="294" r:id="rId4"/>
    <p:sldId id="295" r:id="rId5"/>
    <p:sldId id="296" r:id="rId6"/>
    <p:sldId id="266" r:id="rId7"/>
    <p:sldId id="267" r:id="rId8"/>
    <p:sldId id="332" r:id="rId9"/>
    <p:sldId id="308" r:id="rId10"/>
    <p:sldId id="269" r:id="rId11"/>
    <p:sldId id="309" r:id="rId12"/>
    <p:sldId id="312" r:id="rId13"/>
    <p:sldId id="310" r:id="rId14"/>
    <p:sldId id="311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84" r:id="rId32"/>
    <p:sldId id="285" r:id="rId33"/>
    <p:sldId id="286" r:id="rId34"/>
    <p:sldId id="331" r:id="rId35"/>
    <p:sldId id="287" r:id="rId36"/>
    <p:sldId id="289" r:id="rId37"/>
    <p:sldId id="290" r:id="rId38"/>
    <p:sldId id="291" r:id="rId39"/>
    <p:sldId id="292" r:id="rId40"/>
    <p:sldId id="26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KkWVsEHyWBu/g5NLFT3Hm4uN5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85fb7095b_3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85fb7095b_3_6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a85fb7095b_3_6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40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8756" y="179166"/>
            <a:ext cx="2572265" cy="7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026" y="267951"/>
            <a:ext cx="2034747" cy="55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2026508" y="1122363"/>
            <a:ext cx="864149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2026508" y="3602038"/>
            <a:ext cx="864149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2224216" y="6356350"/>
            <a:ext cx="1357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4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963826" y="365125"/>
            <a:ext cx="103899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963826" y="1825625"/>
            <a:ext cx="103899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963826" y="6356350"/>
            <a:ext cx="2617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0" name="Google Shape;3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0"/>
          <p:cNvPicPr preferRelativeResize="0"/>
          <p:nvPr/>
        </p:nvPicPr>
        <p:blipFill rotWithShape="1">
          <a:blip r:embed="rId3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1876339" y="1736726"/>
            <a:ext cx="947746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1876338" y="4589463"/>
            <a:ext cx="947111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2207740" y="6356350"/>
            <a:ext cx="1373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026" y="267951"/>
            <a:ext cx="2034747" cy="55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8756" y="179166"/>
            <a:ext cx="2572265" cy="73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939114" y="365125"/>
            <a:ext cx="104146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939114" y="1825625"/>
            <a:ext cx="50806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939114" y="6356350"/>
            <a:ext cx="2642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939114" y="365125"/>
            <a:ext cx="104146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939114" y="6356350"/>
            <a:ext cx="2642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47351" y="457200"/>
            <a:ext cx="382467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947351" y="2057400"/>
            <a:ext cx="382467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947350" y="6356350"/>
            <a:ext cx="2634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939114" y="457200"/>
            <a:ext cx="383291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939114" y="2057400"/>
            <a:ext cx="383291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939114" y="6356350"/>
            <a:ext cx="2642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963826" y="365125"/>
            <a:ext cx="103899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 rot="5400000">
            <a:off x="3983144" y="-1193693"/>
            <a:ext cx="4351338" cy="103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dt" idx="10"/>
          </p:nvPr>
        </p:nvSpPr>
        <p:spPr>
          <a:xfrm>
            <a:off x="963826" y="6356350"/>
            <a:ext cx="2617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18" y="119893"/>
            <a:ext cx="2514600" cy="5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169" y="180273"/>
            <a:ext cx="1581663" cy="43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 rot="5400000">
            <a:off x="1862244" y="-533293"/>
            <a:ext cx="5811838" cy="760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>
            <a:off x="963826" y="6356350"/>
            <a:ext cx="2617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 r="32258"/>
          <a:stretch/>
        </p:blipFill>
        <p:spPr>
          <a:xfrm>
            <a:off x="1" y="0"/>
            <a:ext cx="8649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2026508" y="1122363"/>
            <a:ext cx="864149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dirty="0"/>
              <a:t>Detection of people's acceptance of the people's vaccination plan in Spain</a:t>
            </a:r>
            <a:endParaRPr dirty="0"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2026508" y="3459638"/>
            <a:ext cx="8641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>
              <a:spcBef>
                <a:spcPts val="0"/>
              </a:spcBef>
            </a:pPr>
            <a:r>
              <a:rPr lang="en-GB" sz="5100" b="1" dirty="0"/>
              <a:t>based on measurable </a:t>
            </a:r>
            <a:r>
              <a:rPr lang="en-GB" sz="5100" b="1" dirty="0" smtClean="0"/>
              <a:t>characteristics</a:t>
            </a:r>
            <a:r>
              <a:rPr lang="lt-LT" sz="3400" dirty="0" smtClean="0"/>
              <a:t> </a:t>
            </a:r>
            <a:endParaRPr sz="3400" dirty="0"/>
          </a:p>
        </p:txBody>
      </p:sp>
      <p:sp>
        <p:nvSpPr>
          <p:cNvPr id="5" name="Google Shape;121;p1"/>
          <p:cNvSpPr txBox="1"/>
          <p:nvPr/>
        </p:nvSpPr>
        <p:spPr>
          <a:xfrm>
            <a:off x="868218" y="6283775"/>
            <a:ext cx="11203007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lt-LT" dirty="0" smtClean="0"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lang="es-ES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lt-LT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900" dirty="0">
                <a:latin typeface="Calibri"/>
                <a:ea typeface="Calibri"/>
                <a:cs typeface="Calibri"/>
                <a:sym typeface="Calibri"/>
              </a:rPr>
              <a:t>José Ramón Trillo, Enrique </a:t>
            </a:r>
            <a:r>
              <a:rPr lang="es-ES" sz="1900" dirty="0" smtClean="0">
                <a:latin typeface="Calibri"/>
                <a:ea typeface="Calibri"/>
                <a:cs typeface="Calibri"/>
                <a:sym typeface="Calibri"/>
              </a:rPr>
              <a:t>Herrera-Viedma, María del Carmen Aguilar, Francisco Javier Cabrerizo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Gender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Participants were asked about gender.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It can be seen that almost two thirds of the participants are women compared to almost one third who are men.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10</a:t>
            </a:fld>
            <a:endParaRPr lang="lt-LT"/>
          </a:p>
        </p:txBody>
      </p:sp>
      <p:pic>
        <p:nvPicPr>
          <p:cNvPr id="8" name="image15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7187478" y="1978169"/>
            <a:ext cx="3248025" cy="27908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3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Covid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were asked if they had had Covid-19.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majority replied that they had not. However, there is a significant percentage who do not know.</a:t>
            </a:r>
            <a:endParaRPr lang="es-E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11</a:t>
            </a:fld>
            <a:endParaRPr lang="lt-LT"/>
          </a:p>
        </p:txBody>
      </p:sp>
      <p:pic>
        <p:nvPicPr>
          <p:cNvPr id="6" name="image3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6604866" y="2057400"/>
            <a:ext cx="4011468" cy="36498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6370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(</a:t>
            </a:r>
            <a:r>
              <a:rPr lang="es-ES" dirty="0" err="1"/>
              <a:t>Disabled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participant is asked if he/she has a disability. The majority answer is no.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12</a:t>
            </a:fld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16" y="2057400"/>
            <a:ext cx="32575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Vaccination</a:t>
            </a:r>
            <a:r>
              <a:rPr lang="es-ES" dirty="0" smtClean="0"/>
              <a:t> </a:t>
            </a:r>
            <a:r>
              <a:rPr lang="es-ES" dirty="0" err="1" smtClean="0"/>
              <a:t>intention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Participants are asked whether they have been vaccinated and also about their intention to be vaccinated.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As can be seen, there is one person who does not intend to be vaccinated. Whereas there was a percentage of the population who had not been vaccinated in May and June 2021.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13</a:t>
            </a:fld>
            <a:endParaRPr lang="lt-LT"/>
          </a:p>
        </p:txBody>
      </p:sp>
      <p:pic>
        <p:nvPicPr>
          <p:cNvPr id="6" name="image22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7096788" y="2057400"/>
            <a:ext cx="3300095" cy="26720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4340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/>
              <a:t>vaccination</a:t>
            </a:r>
            <a:r>
              <a:rPr lang="es-ES" dirty="0"/>
              <a:t> </a:t>
            </a:r>
            <a:r>
              <a:rPr lang="es-ES" dirty="0" err="1"/>
              <a:t>strategy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This question is used to train and validate the model used.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asks how they think the vaccination plan is in Spain.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rating is in the range </a:t>
            </a:r>
            <a:r>
              <a:rPr lang="en-US" sz="2400" dirty="0" smtClean="0"/>
              <a:t>[1,10</a:t>
            </a:r>
            <a:r>
              <a:rPr lang="en-US" sz="2400" dirty="0"/>
              <a:t>].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14</a:t>
            </a:fld>
            <a:endParaRPr lang="lt-LT"/>
          </a:p>
        </p:txBody>
      </p:sp>
      <p:pic>
        <p:nvPicPr>
          <p:cNvPr id="6" name="image52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800436" y="2057400"/>
            <a:ext cx="5486400" cy="2590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1723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/>
              <a:t>pandemic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He wonders whether the pandemic could have been prevented.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rating has a range [1,10]. Where 1 is the value shows that it is unpreventable and 10 is preventable.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15</a:t>
            </a:fld>
            <a:endParaRPr lang="lt-LT"/>
          </a:p>
        </p:txBody>
      </p:sp>
      <p:pic>
        <p:nvPicPr>
          <p:cNvPr id="8" name="image44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421745" y="2057400"/>
            <a:ext cx="5932055" cy="38115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9540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(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He wonders whether the past, before the coronavirus, will be better than the future, after the coronavirus</a:t>
            </a:r>
            <a:r>
              <a:rPr lang="en-US" sz="2400" dirty="0" smtClean="0"/>
              <a:t>.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assessment is between [1,10]. Where the value 1 is that the future will be better than the past and 10 is that the past will be better than the future.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16</a:t>
            </a:fld>
            <a:endParaRPr lang="lt-LT"/>
          </a:p>
        </p:txBody>
      </p:sp>
      <p:pic>
        <p:nvPicPr>
          <p:cNvPr id="6" name="image46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495636" y="2210376"/>
            <a:ext cx="5762914" cy="36586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19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(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studies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He </a:t>
            </a:r>
            <a:r>
              <a:rPr lang="en-US" sz="2000" dirty="0"/>
              <a:t>wondered whether previous studies that existed had helped to </a:t>
            </a:r>
            <a:r>
              <a:rPr lang="en-US" sz="2000" dirty="0" err="1"/>
              <a:t>minimise</a:t>
            </a:r>
            <a:r>
              <a:rPr lang="en-US" sz="2000" dirty="0"/>
              <a:t> the effects of the pandemic.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It is rated between [1,10]. Where 1 is absolutely against and 10 is absolutely in </a:t>
            </a:r>
            <a:r>
              <a:rPr lang="en-US" sz="2000" dirty="0" err="1"/>
              <a:t>favour</a:t>
            </a:r>
            <a:r>
              <a:rPr lang="en-US" sz="2000" dirty="0"/>
              <a:t> of the comment.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17</a:t>
            </a:fld>
            <a:endParaRPr lang="lt-LT"/>
          </a:p>
        </p:txBody>
      </p:sp>
      <p:pic>
        <p:nvPicPr>
          <p:cNvPr id="6" name="image50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766089" y="2057400"/>
            <a:ext cx="5314950" cy="38115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328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(</a:t>
            </a:r>
            <a:r>
              <a:rPr lang="es-ES" dirty="0" err="1"/>
              <a:t>Preparing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company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He wonders whether society was prepared for the pandemic.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rated between [1,10]. Where 1 is unprepared and 10 is prepared.</a:t>
            </a:r>
            <a:endParaRPr lang="es-E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18</a:t>
            </a:fld>
            <a:endParaRPr lang="lt-LT"/>
          </a:p>
        </p:txBody>
      </p:sp>
      <p:pic>
        <p:nvPicPr>
          <p:cNvPr id="6" name="image33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412509" y="2057400"/>
            <a:ext cx="5941291" cy="38115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1378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/>
              <a:t>D</a:t>
            </a:r>
            <a:r>
              <a:rPr lang="es-ES" dirty="0" err="1" smtClean="0"/>
              <a:t>igitalization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society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He wonders whether the pandemic has accelerated the </a:t>
            </a:r>
            <a:r>
              <a:rPr lang="en-US" sz="2400" dirty="0" err="1"/>
              <a:t>digitalisation</a:t>
            </a:r>
            <a:r>
              <a:rPr lang="en-US" sz="2400" dirty="0"/>
              <a:t> of </a:t>
            </a:r>
            <a:r>
              <a:rPr lang="en-US" sz="2400" dirty="0" smtClean="0"/>
              <a:t>society</a:t>
            </a:r>
            <a:r>
              <a:rPr lang="en-US" sz="2400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range is [1,10] where 1 is strongly disagree and 10 is strongly agree.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19</a:t>
            </a:fld>
            <a:endParaRPr lang="lt-LT"/>
          </a:p>
        </p:txBody>
      </p:sp>
      <p:pic>
        <p:nvPicPr>
          <p:cNvPr id="6" name="image45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440218" y="2057400"/>
            <a:ext cx="5904057" cy="38115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92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 smtClean="0"/>
          </a:p>
          <a:p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characteristics</a:t>
            </a:r>
            <a:endParaRPr lang="es-ES" dirty="0" smtClean="0"/>
          </a:p>
          <a:p>
            <a:r>
              <a:rPr lang="es-ES" dirty="0" err="1" smtClean="0"/>
              <a:t>Questions</a:t>
            </a:r>
            <a:endParaRPr lang="es-ES" dirty="0" smtClean="0"/>
          </a:p>
          <a:p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creation</a:t>
            </a:r>
            <a:r>
              <a:rPr lang="es-ES" dirty="0"/>
              <a:t> </a:t>
            </a:r>
            <a:r>
              <a:rPr lang="es-ES" dirty="0" err="1" smtClean="0"/>
              <a:t>procedures</a:t>
            </a:r>
            <a:endParaRPr lang="es-ES" dirty="0" smtClean="0"/>
          </a:p>
          <a:p>
            <a:pPr lvl="1"/>
            <a:r>
              <a:rPr lang="es-ES" dirty="0" err="1" smtClean="0"/>
              <a:t>Preprocessing</a:t>
            </a:r>
            <a:endParaRPr lang="es-ES" dirty="0" smtClean="0"/>
          </a:p>
          <a:p>
            <a:pPr lvl="1"/>
            <a:r>
              <a:rPr lang="es-ES" dirty="0" err="1" smtClean="0"/>
              <a:t>Algorithms</a:t>
            </a:r>
            <a:endParaRPr lang="es-ES" dirty="0" smtClean="0"/>
          </a:p>
          <a:p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63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/>
              <a:t>C</a:t>
            </a:r>
            <a:r>
              <a:rPr lang="es-ES" dirty="0" err="1" smtClean="0"/>
              <a:t>hanged</a:t>
            </a:r>
            <a:r>
              <a:rPr lang="es-ES" dirty="0" smtClean="0"/>
              <a:t> </a:t>
            </a:r>
            <a:r>
              <a:rPr lang="es-ES" dirty="0"/>
              <a:t>social </a:t>
            </a:r>
            <a:r>
              <a:rPr lang="es-ES" dirty="0" err="1"/>
              <a:t>habits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en-US" sz="20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question asks whether there have been social changes brought about by the pandemic</a:t>
            </a:r>
            <a:r>
              <a:rPr lang="en-US" sz="2000" dirty="0" smtClean="0"/>
              <a:t>.</a:t>
            </a:r>
            <a:endParaRPr lang="en-US" sz="20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majority answer is yes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20</a:t>
            </a:fld>
            <a:endParaRPr lang="lt-LT"/>
          </a:p>
        </p:txBody>
      </p:sp>
      <p:pic>
        <p:nvPicPr>
          <p:cNvPr id="6" name="image10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6938962" y="2057400"/>
            <a:ext cx="3343275" cy="27717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858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n-US" dirty="0"/>
              <a:t>Changes are permanent or temporary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Questions whether the habits acquired in the pandemic are permanent or </a:t>
            </a:r>
            <a:r>
              <a:rPr lang="en-US" sz="2400" dirty="0" smtClean="0"/>
              <a:t>temporary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participants responded that the habits would be temporary.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21</a:t>
            </a:fld>
            <a:endParaRPr lang="lt-LT"/>
          </a:p>
        </p:txBody>
      </p:sp>
      <p:pic>
        <p:nvPicPr>
          <p:cNvPr id="6" name="image5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6908800" y="2057400"/>
            <a:ext cx="3403600" cy="29032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2207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Action</a:t>
            </a:r>
            <a:r>
              <a:rPr lang="es-ES" dirty="0" smtClean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authorities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question asks whether the decisions taken by the authorities are right or wrong.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rated between [1,5]. Where </a:t>
            </a:r>
            <a:r>
              <a:rPr lang="en-US" sz="2400" dirty="0" smtClean="0"/>
              <a:t>they 5 </a:t>
            </a:r>
            <a:r>
              <a:rPr lang="en-US" sz="2400" dirty="0"/>
              <a:t>are excellent and 1 are horrible.</a:t>
            </a:r>
          </a:p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22</a:t>
            </a:fld>
            <a:endParaRPr lang="lt-LT"/>
          </a:p>
        </p:txBody>
      </p:sp>
      <p:pic>
        <p:nvPicPr>
          <p:cNvPr id="6" name="image43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255491" y="2057400"/>
            <a:ext cx="6098309" cy="388158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009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difficult</a:t>
            </a:r>
            <a:r>
              <a:rPr lang="es-ES" dirty="0"/>
              <a:t> as a </a:t>
            </a:r>
            <a:r>
              <a:rPr lang="es-ES" dirty="0" err="1"/>
              <a:t>society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question is a question asking users what it will be like for society to recover in the future.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are given 4 options: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recovery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Economic recovery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Both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Other: </a:t>
            </a:r>
            <a:r>
              <a:rPr lang="en-US" sz="2000" dirty="0"/>
              <a:t>Where participants can write their opinions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23</a:t>
            </a:fld>
            <a:endParaRPr lang="lt-LT"/>
          </a:p>
        </p:txBody>
      </p:sp>
      <p:pic>
        <p:nvPicPr>
          <p:cNvPr id="6" name="image24.png"/>
          <p:cNvPicPr/>
          <p:nvPr/>
        </p:nvPicPr>
        <p:blipFill>
          <a:blip r:embed="rId2">
            <a:alphaModFix amt="66000"/>
          </a:blip>
          <a:srcRect/>
          <a:stretch>
            <a:fillRect/>
          </a:stretch>
        </p:blipFill>
        <p:spPr>
          <a:xfrm>
            <a:off x="5410200" y="2057400"/>
            <a:ext cx="5943600" cy="2933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6027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/>
              <a:t>social </a:t>
            </a:r>
            <a:r>
              <a:rPr lang="es-ES" dirty="0" err="1"/>
              <a:t>recovery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more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recovery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Participants </a:t>
            </a:r>
            <a:r>
              <a:rPr lang="en-US" sz="2400" dirty="0"/>
              <a:t>are asked how much more important social recovery will be than economic recovery.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rated from [1,10]. Where 1 is that economic recovery will be more important and 10 that social recovery will be more important.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24</a:t>
            </a:fld>
            <a:endParaRPr lang="lt-LT"/>
          </a:p>
        </p:txBody>
      </p:sp>
      <p:pic>
        <p:nvPicPr>
          <p:cNvPr id="6" name="image51.png"/>
          <p:cNvPicPr/>
          <p:nvPr/>
        </p:nvPicPr>
        <p:blipFill>
          <a:blip r:embed="rId2">
            <a:alphaModFix amt="66000"/>
          </a:blip>
          <a:srcRect/>
          <a:stretch>
            <a:fillRect/>
          </a:stretch>
        </p:blipFill>
        <p:spPr>
          <a:xfrm>
            <a:off x="5079999" y="2384353"/>
            <a:ext cx="5979535" cy="2714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360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wonder whether public sectors will need to be strengthened after the pandemic.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has three options: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Yes</a:t>
            </a:r>
            <a:endParaRPr lang="en-US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Other: Where participants can write their opinions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25</a:t>
            </a:fld>
            <a:endParaRPr lang="lt-LT"/>
          </a:p>
        </p:txBody>
      </p:sp>
      <p:pic>
        <p:nvPicPr>
          <p:cNvPr id="6" name="image31.png"/>
          <p:cNvPicPr/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5410200" y="2451894"/>
            <a:ext cx="5943600" cy="3022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3242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Participants are asked whether climate change will be responsible for future pandemics.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have three options: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Maybe</a:t>
            </a:r>
            <a:endParaRPr lang="es-E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26</a:t>
            </a:fld>
            <a:endParaRPr lang="lt-LT"/>
          </a:p>
        </p:txBody>
      </p:sp>
      <p:pic>
        <p:nvPicPr>
          <p:cNvPr id="6" name="image4.png"/>
          <p:cNvPicPr/>
          <p:nvPr/>
        </p:nvPicPr>
        <p:blipFill>
          <a:blip r:embed="rId2">
            <a:alphaModFix amt="66000"/>
          </a:blip>
          <a:srcRect/>
          <a:stretch>
            <a:fillRect/>
          </a:stretch>
        </p:blipFill>
        <p:spPr>
          <a:xfrm>
            <a:off x="6129337" y="2601119"/>
            <a:ext cx="4962525" cy="27241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7546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Evolution</a:t>
            </a:r>
            <a:r>
              <a:rPr lang="es-ES" dirty="0" smtClean="0"/>
              <a:t> of </a:t>
            </a:r>
            <a:r>
              <a:rPr lang="es-ES" dirty="0" err="1" smtClean="0"/>
              <a:t>society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are asked whether society has evolved during the pandemic.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They have three options: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Positively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Negatively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No evolution</a:t>
            </a:r>
            <a:endParaRPr lang="es-E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27</a:t>
            </a:fld>
            <a:endParaRPr lang="lt-LT"/>
          </a:p>
        </p:txBody>
      </p:sp>
      <p:pic>
        <p:nvPicPr>
          <p:cNvPr id="6" name="image53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443970" y="2401598"/>
            <a:ext cx="5909830" cy="28261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96364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r>
              <a:rPr lang="es-ES" dirty="0" smtClean="0"/>
              <a:t>(</a:t>
            </a:r>
            <a:r>
              <a:rPr lang="es-ES" dirty="0" err="1"/>
              <a:t>R</a:t>
            </a:r>
            <a:r>
              <a:rPr lang="es-ES" dirty="0" err="1" smtClean="0"/>
              <a:t>esearch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Wonders </a:t>
            </a:r>
            <a:r>
              <a:rPr lang="en-US" sz="2400" dirty="0"/>
              <a:t>if research has </a:t>
            </a:r>
            <a:r>
              <a:rPr lang="en-US" sz="2400" dirty="0" smtClean="0"/>
              <a:t>been strengthened during </a:t>
            </a:r>
            <a:r>
              <a:rPr lang="en-US" sz="2400" dirty="0"/>
              <a:t>the </a:t>
            </a:r>
            <a:r>
              <a:rPr lang="en-US" sz="2400" dirty="0" smtClean="0"/>
              <a:t>pandemic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two options</a:t>
            </a:r>
            <a:r>
              <a:rPr lang="en-US" sz="2400" dirty="0" smtClean="0"/>
              <a:t>:</a:t>
            </a:r>
            <a:endParaRPr lang="en-US" sz="2400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Yes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No</a:t>
            </a:r>
            <a:endParaRPr lang="es-E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28</a:t>
            </a:fld>
            <a:endParaRPr lang="lt-LT"/>
          </a:p>
        </p:txBody>
      </p:sp>
      <p:pic>
        <p:nvPicPr>
          <p:cNvPr id="6" name="image41.png"/>
          <p:cNvPicPr/>
          <p:nvPr/>
        </p:nvPicPr>
        <p:blipFill>
          <a:blip r:embed="rId2">
            <a:alphaModFix amt="67000"/>
          </a:blip>
          <a:srcRect r="50862"/>
          <a:stretch>
            <a:fillRect/>
          </a:stretch>
        </p:blipFill>
        <p:spPr>
          <a:xfrm>
            <a:off x="6438178" y="2057400"/>
            <a:ext cx="3841895" cy="39185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959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r>
              <a:rPr lang="es-ES" dirty="0" smtClean="0"/>
              <a:t>()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It asks whether the </a:t>
            </a:r>
            <a:r>
              <a:rPr lang="en-US" sz="2400" dirty="0" smtClean="0"/>
              <a:t>participants </a:t>
            </a:r>
            <a:r>
              <a:rPr lang="en-US" sz="2400" dirty="0"/>
              <a:t>have received sufficient information from the media or whether they have been over-informed.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interval moves in a range [1,10]. Where 1 is sufficient and 10 is </a:t>
            </a:r>
            <a:r>
              <a:rPr lang="en-US" sz="2400" dirty="0" err="1"/>
              <a:t>overinformation</a:t>
            </a:r>
            <a:r>
              <a:rPr lang="en-US" sz="2400" dirty="0"/>
              <a:t>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29</a:t>
            </a:fld>
            <a:endParaRPr lang="lt-LT"/>
          </a:p>
        </p:txBody>
      </p:sp>
      <p:pic>
        <p:nvPicPr>
          <p:cNvPr id="6" name="image40.png"/>
          <p:cNvPicPr/>
          <p:nvPr/>
        </p:nvPicPr>
        <p:blipFill>
          <a:blip r:embed="rId2">
            <a:alphaModFix amt="66000"/>
          </a:blip>
          <a:srcRect/>
          <a:stretch>
            <a:fillRect/>
          </a:stretch>
        </p:blipFill>
        <p:spPr>
          <a:xfrm>
            <a:off x="5560291" y="2057399"/>
            <a:ext cx="5793509" cy="35675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942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Introduction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/>
              <a:t>Research is one of the benchmarks for the advancement of society.</a:t>
            </a:r>
          </a:p>
          <a:p>
            <a:pPr algn="just"/>
            <a:r>
              <a:rPr lang="en-US" sz="3600" dirty="0"/>
              <a:t>It has already demonstrated this with the research and creation of the Covid-19 vaccine.</a:t>
            </a:r>
          </a:p>
          <a:p>
            <a:pPr algn="just"/>
            <a:r>
              <a:rPr lang="en-US" sz="3600" dirty="0"/>
              <a:t>With the creation of the vaccine, science has saved millions of lives.</a:t>
            </a:r>
          </a:p>
          <a:p>
            <a:pPr algn="just"/>
            <a:r>
              <a:rPr lang="en-US" sz="3600" dirty="0"/>
              <a:t>However, research related to Covid-19 continues today.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778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(</a:t>
            </a:r>
            <a:r>
              <a:rPr lang="es-ES" dirty="0" err="1"/>
              <a:t>stringency</a:t>
            </a:r>
            <a:r>
              <a:rPr lang="es-ES" dirty="0"/>
              <a:t> of </a:t>
            </a:r>
            <a:r>
              <a:rPr lang="es-ES" dirty="0" err="1"/>
              <a:t>measures</a:t>
            </a:r>
            <a:r>
              <a:rPr lang="es-E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are asked whether sanction/salvation/etc. measures have been rigorously applied during the pandemic.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score between [1,10]. 1 being not very rigorous and 10 being too rigorous.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30</a:t>
            </a:fld>
            <a:endParaRPr lang="lt-LT"/>
          </a:p>
        </p:txBody>
      </p:sp>
      <p:pic>
        <p:nvPicPr>
          <p:cNvPr id="8" name="image42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5578764" y="2057399"/>
            <a:ext cx="5775036" cy="36691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25012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31</a:t>
            </a:fld>
            <a:endParaRPr lang="lt-LT"/>
          </a:p>
        </p:txBody>
      </p:sp>
      <p:pic>
        <p:nvPicPr>
          <p:cNvPr id="5" name="image16.png"/>
          <p:cNvPicPr/>
          <p:nvPr/>
        </p:nvPicPr>
        <p:blipFill>
          <a:blip r:embed="rId2">
            <a:alphaModFix amt="72000"/>
          </a:blip>
          <a:srcRect/>
          <a:stretch>
            <a:fillRect/>
          </a:stretch>
        </p:blipFill>
        <p:spPr>
          <a:xfrm>
            <a:off x="963827" y="1934008"/>
            <a:ext cx="10389973" cy="4351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05268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pPr marL="11430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evaluation interval is [1,5].</a:t>
            </a:r>
          </a:p>
          <a:p>
            <a:r>
              <a:rPr lang="en-US" sz="3600" dirty="0"/>
              <a:t>1 is a rating meaning not very </a:t>
            </a:r>
            <a:r>
              <a:rPr lang="en-US" sz="3600" dirty="0" smtClean="0"/>
              <a:t>useful.</a:t>
            </a:r>
            <a:endParaRPr lang="en-US" sz="3600" dirty="0"/>
          </a:p>
          <a:p>
            <a:r>
              <a:rPr lang="en-US" sz="3600" dirty="0"/>
              <a:t>5 is a rating that means very </a:t>
            </a:r>
            <a:r>
              <a:rPr lang="en-US" sz="3600" dirty="0" smtClean="0"/>
              <a:t>useful.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2920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creation</a:t>
            </a:r>
            <a:r>
              <a:rPr lang="es-ES" dirty="0"/>
              <a:t> </a:t>
            </a:r>
            <a:r>
              <a:rPr lang="es-ES" dirty="0" err="1"/>
              <a:t>procedures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Initially, take the variable that assesses the vaccination plan and divide it.</a:t>
            </a:r>
          </a:p>
          <a:p>
            <a:r>
              <a:rPr lang="en-US" dirty="0"/>
              <a:t>They are divided into 2 groups, taking as a reference the median which is equal to 7:</a:t>
            </a:r>
          </a:p>
          <a:p>
            <a:pPr lvl="1"/>
            <a:r>
              <a:rPr lang="en-US" dirty="0"/>
              <a:t>If the value of that variable is less equal to 7 it is assigned a label with value 0.</a:t>
            </a:r>
          </a:p>
          <a:p>
            <a:pPr lvl="1"/>
            <a:r>
              <a:rPr lang="en-US" dirty="0"/>
              <a:t>If the value of this variable is greater than 7, a label with a value of 1 is assigned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2969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creation</a:t>
            </a:r>
            <a:r>
              <a:rPr lang="es-ES" dirty="0"/>
              <a:t> </a:t>
            </a:r>
            <a:r>
              <a:rPr lang="es-ES" dirty="0" err="1"/>
              <a:t>procedures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median has been chosen because it allows to create a dataset that has the most balanced dataset possible. </a:t>
            </a:r>
          </a:p>
          <a:p>
            <a:r>
              <a:rPr lang="en-US" dirty="0"/>
              <a:t>For this case, it is impossible because you have an odd number of participants.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dataset is divided using an 80-20 hold out:</a:t>
            </a:r>
          </a:p>
          <a:p>
            <a:pPr lvl="1"/>
            <a:r>
              <a:rPr lang="en-US" dirty="0"/>
              <a:t>A training dataset is created with 80% of the data.</a:t>
            </a:r>
          </a:p>
          <a:p>
            <a:pPr lvl="1"/>
            <a:r>
              <a:rPr lang="en-US" dirty="0"/>
              <a:t>A test dataset is created with 20% of the data.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677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Preprocessing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the one hand, the </a:t>
            </a:r>
            <a:r>
              <a:rPr lang="en-US" dirty="0"/>
              <a:t>following procedure is done to the train dataset:</a:t>
            </a:r>
          </a:p>
          <a:p>
            <a:pPr lvl="1"/>
            <a:r>
              <a:rPr lang="en-US" dirty="0"/>
              <a:t>The qualitative variables are transformed into different Boolean quantitative variables.</a:t>
            </a:r>
          </a:p>
          <a:p>
            <a:pPr lvl="1"/>
            <a:r>
              <a:rPr lang="en-US" dirty="0"/>
              <a:t>Qualitative variables that do not provide information are eliminated.</a:t>
            </a:r>
          </a:p>
          <a:p>
            <a:pPr lvl="1"/>
            <a:r>
              <a:rPr lang="en-US" dirty="0"/>
              <a:t>The data of the set is balanced.</a:t>
            </a:r>
          </a:p>
          <a:p>
            <a:pPr lvl="1"/>
            <a:r>
              <a:rPr lang="en-US" dirty="0"/>
              <a:t>The data are </a:t>
            </a:r>
            <a:r>
              <a:rPr lang="en-US" dirty="0" err="1"/>
              <a:t>normalised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other hand, the </a:t>
            </a:r>
            <a:r>
              <a:rPr lang="en-US" dirty="0"/>
              <a:t>following procedure is performed on the test dataset:</a:t>
            </a:r>
          </a:p>
          <a:p>
            <a:pPr lvl="1"/>
            <a:r>
              <a:rPr lang="en-US" dirty="0"/>
              <a:t>The qualitative variables are transformed into different Boolean quantitative variables.</a:t>
            </a:r>
          </a:p>
          <a:p>
            <a:pPr lvl="1"/>
            <a:r>
              <a:rPr lang="en-US" dirty="0"/>
              <a:t>Qualitative variables that do not provide information are eliminated.</a:t>
            </a:r>
          </a:p>
          <a:p>
            <a:pPr lvl="1"/>
            <a:r>
              <a:rPr lang="en-US" dirty="0"/>
              <a:t>The data are </a:t>
            </a:r>
            <a:r>
              <a:rPr lang="en-US" dirty="0" err="1"/>
              <a:t>normalised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4551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Algorithms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Different algorithms have been applied, such as the following:</a:t>
            </a:r>
          </a:p>
          <a:p>
            <a:pPr lvl="1"/>
            <a:r>
              <a:rPr lang="en-US" sz="3200" dirty="0" smtClean="0"/>
              <a:t>Similarity </a:t>
            </a:r>
            <a:r>
              <a:rPr lang="en-US" sz="3200" dirty="0"/>
              <a:t>algorithms.</a:t>
            </a:r>
          </a:p>
          <a:p>
            <a:pPr lvl="1"/>
            <a:r>
              <a:rPr lang="en-US" sz="3200" dirty="0" smtClean="0"/>
              <a:t>Explainable </a:t>
            </a:r>
            <a:r>
              <a:rPr lang="en-US" sz="3200" dirty="0"/>
              <a:t>algorithms.</a:t>
            </a:r>
          </a:p>
          <a:p>
            <a:pPr lvl="1"/>
            <a:r>
              <a:rPr lang="en-US" sz="3200" dirty="0" smtClean="0"/>
              <a:t>Algorithms </a:t>
            </a:r>
            <a:r>
              <a:rPr lang="en-US" sz="3200" dirty="0"/>
              <a:t>based on linear regression.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905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first results that are being obtained show the following:</a:t>
            </a:r>
          </a:p>
          <a:p>
            <a:pPr lvl="1"/>
            <a:r>
              <a:rPr lang="en-US" sz="2800" dirty="0"/>
              <a:t>Not all variables provide information to rank the algorithm.</a:t>
            </a:r>
          </a:p>
          <a:p>
            <a:pPr lvl="1"/>
            <a:r>
              <a:rPr lang="en-US" sz="2800" dirty="0"/>
              <a:t>It is possible to understand why participants make one decision or another.</a:t>
            </a:r>
          </a:p>
          <a:p>
            <a:pPr lvl="1"/>
            <a:r>
              <a:rPr lang="en-US" sz="2800" dirty="0"/>
              <a:t>The algorithms used have to be adapted to the amount of data that is available.</a:t>
            </a:r>
          </a:p>
          <a:p>
            <a:r>
              <a:rPr lang="en-US" sz="3200" dirty="0"/>
              <a:t>The algorithm has an accuracy of more than 75%.</a:t>
            </a:r>
            <a:endParaRPr lang="es-E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5660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A questionnaire has been carried out to obtain real data.</a:t>
            </a:r>
          </a:p>
          <a:p>
            <a:pPr algn="just"/>
            <a:r>
              <a:rPr lang="en-US" sz="3600" dirty="0"/>
              <a:t>An Artificial Intelligence based algorithm is being designed to detect the assessment of the research plan.</a:t>
            </a:r>
          </a:p>
          <a:p>
            <a:pPr algn="just"/>
            <a:r>
              <a:rPr lang="en-US" sz="3600" dirty="0"/>
              <a:t>Algorithms adapted to the data we have are being used. 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7677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/>
              <a:t>Algorithms based on deep learning have been discarded, due to the lack of data and the overfitting performed by these algorithms.</a:t>
            </a:r>
          </a:p>
          <a:p>
            <a:pPr algn="just"/>
            <a:r>
              <a:rPr lang="en-US" sz="3600" dirty="0"/>
              <a:t>First results show that there are algorithms that are able to classify data correctly with more than 75% accuracy.</a:t>
            </a:r>
          </a:p>
          <a:p>
            <a:pPr algn="just"/>
            <a:r>
              <a:rPr lang="en-US" sz="3600" dirty="0"/>
              <a:t>The first results show that there are </a:t>
            </a:r>
            <a:r>
              <a:rPr lang="en-US" sz="3600" dirty="0" err="1"/>
              <a:t>behavioural</a:t>
            </a:r>
            <a:r>
              <a:rPr lang="en-US" sz="3600" dirty="0"/>
              <a:t> patterns that allow to detect the valuation of future participants. 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789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Introduction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The University of Granada is also contributing its knowledge and research to help curb the physical and psychological consequences of the pandemic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For </a:t>
            </a:r>
            <a:r>
              <a:rPr lang="en-US" dirty="0"/>
              <a:t>this reason, thanks to the MICROBE project, research is being carried out in the field of psychology and computer science. This makes it possible to classify, with real data, the </a:t>
            </a:r>
            <a:r>
              <a:rPr lang="en-US" dirty="0" err="1"/>
              <a:t>behaviour</a:t>
            </a:r>
            <a:r>
              <a:rPr lang="en-US" dirty="0"/>
              <a:t> of people before the evaluation of the Spanish vaccination plan.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886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a85fb7095b_3_6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40</a:t>
            </a:fld>
            <a:endParaRPr/>
          </a:p>
        </p:txBody>
      </p:sp>
      <p:sp>
        <p:nvSpPr>
          <p:cNvPr id="387" name="Google Shape;387;ga85fb7095b_3_656"/>
          <p:cNvSpPr txBox="1"/>
          <p:nvPr/>
        </p:nvSpPr>
        <p:spPr>
          <a:xfrm>
            <a:off x="2216765" y="1669983"/>
            <a:ext cx="102975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 sz="4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a85fb7095b_3_656"/>
          <p:cNvSpPr/>
          <p:nvPr/>
        </p:nvSpPr>
        <p:spPr>
          <a:xfrm>
            <a:off x="3619015" y="3406428"/>
            <a:ext cx="1003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3000" dirty="0" smtClean="0"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s-ES" sz="3000" dirty="0">
                <a:latin typeface="Calibri"/>
                <a:ea typeface="Calibri"/>
                <a:cs typeface="Calibri"/>
                <a:sym typeface="Calibri"/>
              </a:rPr>
              <a:t>://www.ugr.es/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 err="1" smtClean="0">
                <a:latin typeface="Calibri"/>
                <a:ea typeface="Calibri"/>
                <a:cs typeface="Calibri"/>
                <a:sym typeface="Calibri"/>
              </a:rPr>
              <a:t>jrtrillo</a:t>
            </a:r>
            <a:r>
              <a:rPr lang="lt-LT" sz="3000" dirty="0" smtClean="0"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s-ES" sz="3000" dirty="0" smtClean="0">
                <a:latin typeface="Calibri"/>
                <a:ea typeface="Calibri"/>
                <a:cs typeface="Calibri"/>
                <a:sym typeface="Calibri"/>
              </a:rPr>
              <a:t>ugr.es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University of Granad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03" y="1227759"/>
            <a:ext cx="5296936" cy="37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en-US" dirty="0"/>
              <a:t>The following are some examples of University of Granada research related to </a:t>
            </a:r>
            <a:r>
              <a:rPr lang="en-US" dirty="0" smtClean="0"/>
              <a:t>Covid-19:</a:t>
            </a:r>
            <a:endParaRPr lang="es-ES" dirty="0" smtClean="0"/>
          </a:p>
          <a:p>
            <a:pPr algn="just"/>
            <a:r>
              <a:rPr lang="es-ES" dirty="0" smtClean="0"/>
              <a:t>Acuña‐</a:t>
            </a:r>
            <a:r>
              <a:rPr lang="es-ES" dirty="0" err="1" smtClean="0"/>
              <a:t>Castroviejo</a:t>
            </a:r>
            <a:r>
              <a:rPr lang="es-ES" dirty="0"/>
              <a:t>, D., Escames, G., </a:t>
            </a:r>
            <a:r>
              <a:rPr lang="es-ES" dirty="0" err="1"/>
              <a:t>Figueira</a:t>
            </a:r>
            <a:r>
              <a:rPr lang="es-ES" dirty="0"/>
              <a:t>, J. C., de la Oliva, P., </a:t>
            </a:r>
            <a:r>
              <a:rPr lang="es-ES" dirty="0" err="1"/>
              <a:t>Borobia</a:t>
            </a:r>
            <a:r>
              <a:rPr lang="es-ES" dirty="0"/>
              <a:t>, A. M., &amp; Acuña‐Fernández, C. (2020). </a:t>
            </a:r>
            <a:r>
              <a:rPr lang="es-ES" dirty="0" err="1"/>
              <a:t>Clinical</a:t>
            </a:r>
            <a:r>
              <a:rPr lang="es-ES" dirty="0"/>
              <a:t> trial to test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efficacy</a:t>
            </a:r>
            <a:r>
              <a:rPr lang="es-ES" dirty="0"/>
              <a:t> of </a:t>
            </a:r>
            <a:r>
              <a:rPr lang="es-ES" dirty="0" err="1"/>
              <a:t>melatonin</a:t>
            </a:r>
            <a:r>
              <a:rPr lang="es-ES" dirty="0"/>
              <a:t> in COVID‐19. </a:t>
            </a:r>
            <a:r>
              <a:rPr lang="es-ES" i="1" dirty="0" err="1"/>
              <a:t>Journal</a:t>
            </a:r>
            <a:r>
              <a:rPr lang="es-ES" i="1" dirty="0"/>
              <a:t> of pineal </a:t>
            </a:r>
            <a:r>
              <a:rPr lang="es-ES" i="1" dirty="0" err="1"/>
              <a:t>research</a:t>
            </a:r>
            <a:r>
              <a:rPr lang="es-ES" dirty="0"/>
              <a:t>, </a:t>
            </a:r>
            <a:r>
              <a:rPr lang="es-ES" i="1" dirty="0"/>
              <a:t>69</a:t>
            </a:r>
            <a:r>
              <a:rPr lang="es-ES" dirty="0"/>
              <a:t>(3), e12683</a:t>
            </a:r>
            <a:r>
              <a:rPr lang="es-ES" dirty="0" smtClean="0"/>
              <a:t>.</a:t>
            </a:r>
          </a:p>
          <a:p>
            <a:pPr algn="just"/>
            <a:r>
              <a:rPr lang="en-US" dirty="0"/>
              <a:t>Torres Martín, C., </a:t>
            </a:r>
            <a:r>
              <a:rPr lang="en-US" dirty="0" err="1"/>
              <a:t>Acal</a:t>
            </a:r>
            <a:r>
              <a:rPr lang="en-US" dirty="0"/>
              <a:t>, C., El </a:t>
            </a:r>
            <a:r>
              <a:rPr lang="en-US" dirty="0" err="1"/>
              <a:t>Honrani</a:t>
            </a:r>
            <a:r>
              <a:rPr lang="en-US" dirty="0"/>
              <a:t>, M., &amp; </a:t>
            </a:r>
            <a:r>
              <a:rPr lang="en-US" dirty="0" err="1"/>
              <a:t>Mingorance</a:t>
            </a:r>
            <a:r>
              <a:rPr lang="en-US" dirty="0"/>
              <a:t> Estrada, Á. C. (2021). Impact on the virtual learning environment due to COVID-19. </a:t>
            </a:r>
            <a:r>
              <a:rPr lang="en-US" i="1" dirty="0"/>
              <a:t>Sustainability</a:t>
            </a:r>
            <a:r>
              <a:rPr lang="en-US" dirty="0"/>
              <a:t>, </a:t>
            </a:r>
            <a:r>
              <a:rPr lang="en-US" i="1" dirty="0"/>
              <a:t>13</a:t>
            </a:r>
            <a:r>
              <a:rPr lang="en-US" dirty="0"/>
              <a:t>(2), 582</a:t>
            </a:r>
            <a:r>
              <a:rPr lang="en-US" dirty="0" smtClean="0"/>
              <a:t>.</a:t>
            </a:r>
          </a:p>
          <a:p>
            <a:pPr algn="just"/>
            <a:r>
              <a:rPr lang="es-ES" dirty="0"/>
              <a:t>Rivera-Izquierdo, M., del Carmen Valero-</a:t>
            </a:r>
            <a:r>
              <a:rPr lang="es-ES" dirty="0" err="1"/>
              <a:t>Ubierna</a:t>
            </a:r>
            <a:r>
              <a:rPr lang="es-ES" dirty="0"/>
              <a:t>, M., R-</a:t>
            </a:r>
            <a:r>
              <a:rPr lang="es-ES" dirty="0" err="1"/>
              <a:t>delAmo</a:t>
            </a:r>
            <a:r>
              <a:rPr lang="es-ES" dirty="0"/>
              <a:t>, J. L., </a:t>
            </a:r>
            <a:r>
              <a:rPr lang="es-ES" dirty="0" err="1"/>
              <a:t>Fernandez-Garcia</a:t>
            </a:r>
            <a:r>
              <a:rPr lang="es-ES" dirty="0"/>
              <a:t>, M. A., </a:t>
            </a:r>
            <a:r>
              <a:rPr lang="es-ES" dirty="0" err="1"/>
              <a:t>Martinez-Diz</a:t>
            </a:r>
            <a:r>
              <a:rPr lang="es-ES" dirty="0"/>
              <a:t>, S., </a:t>
            </a:r>
            <a:r>
              <a:rPr lang="es-ES" dirty="0" err="1"/>
              <a:t>Tahery-Mahmoud</a:t>
            </a:r>
            <a:r>
              <a:rPr lang="es-ES" dirty="0"/>
              <a:t>, A., ... &amp; </a:t>
            </a:r>
            <a:r>
              <a:rPr lang="es-ES" dirty="0" err="1"/>
              <a:t>Jimenez-Mejias</a:t>
            </a:r>
            <a:r>
              <a:rPr lang="es-ES" dirty="0"/>
              <a:t>, E. (2020). </a:t>
            </a:r>
            <a:r>
              <a:rPr lang="es-ES" dirty="0" err="1"/>
              <a:t>Sociodemographic</a:t>
            </a:r>
            <a:r>
              <a:rPr lang="es-ES" dirty="0"/>
              <a:t>, </a:t>
            </a:r>
            <a:r>
              <a:rPr lang="es-ES" dirty="0" err="1"/>
              <a:t>clinical</a:t>
            </a:r>
            <a:r>
              <a:rPr lang="es-ES" dirty="0"/>
              <a:t> and </a:t>
            </a:r>
            <a:r>
              <a:rPr lang="es-ES" dirty="0" err="1"/>
              <a:t>laboratory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admission</a:t>
            </a:r>
            <a:r>
              <a:rPr lang="es-ES" dirty="0"/>
              <a:t>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COVID-19 </a:t>
            </a:r>
            <a:r>
              <a:rPr lang="es-ES" dirty="0" err="1"/>
              <a:t>mortality</a:t>
            </a:r>
            <a:r>
              <a:rPr lang="es-ES" dirty="0"/>
              <a:t> in </a:t>
            </a:r>
            <a:r>
              <a:rPr lang="es-ES" dirty="0" err="1"/>
              <a:t>hospitalized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: A </a:t>
            </a:r>
            <a:r>
              <a:rPr lang="es-ES" dirty="0" err="1"/>
              <a:t>retrospective</a:t>
            </a:r>
            <a:r>
              <a:rPr lang="es-ES" dirty="0"/>
              <a:t> </a:t>
            </a:r>
            <a:r>
              <a:rPr lang="es-ES" dirty="0" err="1"/>
              <a:t>observational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 </a:t>
            </a:r>
            <a:r>
              <a:rPr lang="es-ES" i="1" dirty="0" err="1"/>
              <a:t>PLoS</a:t>
            </a:r>
            <a:r>
              <a:rPr lang="es-ES" i="1" dirty="0"/>
              <a:t> </a:t>
            </a:r>
            <a:r>
              <a:rPr lang="es-ES" i="1" dirty="0" err="1"/>
              <a:t>One</a:t>
            </a:r>
            <a:r>
              <a:rPr lang="es-ES" dirty="0"/>
              <a:t>, </a:t>
            </a:r>
            <a:r>
              <a:rPr lang="es-ES" i="1" dirty="0"/>
              <a:t>15</a:t>
            </a:r>
            <a:r>
              <a:rPr lang="es-ES" dirty="0"/>
              <a:t>(6), e0235107</a:t>
            </a:r>
            <a:r>
              <a:rPr lang="es-ES" dirty="0" smtClean="0"/>
              <a:t>.</a:t>
            </a:r>
          </a:p>
          <a:p>
            <a:pPr algn="just"/>
            <a:r>
              <a:rPr lang="en-US" dirty="0" err="1"/>
              <a:t>Manzano</a:t>
            </a:r>
            <a:r>
              <a:rPr lang="en-US" dirty="0"/>
              <a:t>, J. V., Pastor, J. A. A., Quesada, R. G., Aletta, F., </a:t>
            </a:r>
            <a:r>
              <a:rPr lang="en-US" dirty="0" err="1"/>
              <a:t>Oberman</a:t>
            </a:r>
            <a:r>
              <a:rPr lang="en-US" dirty="0"/>
              <a:t>, T., Mitchell, A., &amp; Kang, J. (2021). The “sound of silence” in Granada during the COVID-19 lockdown. </a:t>
            </a:r>
            <a:r>
              <a:rPr lang="en-US" i="1" dirty="0"/>
              <a:t>Noise Mapping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(1), 16-31</a:t>
            </a:r>
            <a:r>
              <a:rPr lang="en-US" dirty="0" smtClean="0"/>
              <a:t>.</a:t>
            </a:r>
          </a:p>
          <a:p>
            <a:pPr algn="just"/>
            <a:r>
              <a:rPr lang="es-ES" dirty="0" err="1"/>
              <a:t>Kriaucioniene</a:t>
            </a:r>
            <a:r>
              <a:rPr lang="es-ES" dirty="0"/>
              <a:t>, V., </a:t>
            </a:r>
            <a:r>
              <a:rPr lang="es-ES" dirty="0" err="1"/>
              <a:t>Bagdonaviciene</a:t>
            </a:r>
            <a:r>
              <a:rPr lang="es-ES" dirty="0"/>
              <a:t>, L., Rodríguez-Pérez, C., &amp; </a:t>
            </a:r>
            <a:r>
              <a:rPr lang="es-ES" dirty="0" err="1"/>
              <a:t>Petkeviciene</a:t>
            </a:r>
            <a:r>
              <a:rPr lang="es-ES" dirty="0"/>
              <a:t>, J. (2020). </a:t>
            </a:r>
            <a:r>
              <a:rPr lang="es-ES" dirty="0" err="1"/>
              <a:t>Associations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 in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behaviours</a:t>
            </a:r>
            <a:r>
              <a:rPr lang="es-ES" dirty="0"/>
              <a:t> and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weight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covid-19 </a:t>
            </a:r>
            <a:r>
              <a:rPr lang="es-ES" dirty="0" err="1"/>
              <a:t>quarantine</a:t>
            </a:r>
            <a:r>
              <a:rPr lang="es-ES" dirty="0"/>
              <a:t> in </a:t>
            </a:r>
            <a:r>
              <a:rPr lang="es-ES" dirty="0" err="1"/>
              <a:t>Lithuania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Lithuanian</a:t>
            </a:r>
            <a:r>
              <a:rPr lang="es-ES" dirty="0"/>
              <a:t> </a:t>
            </a:r>
            <a:r>
              <a:rPr lang="es-ES" dirty="0" err="1"/>
              <a:t>covidiet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 </a:t>
            </a:r>
            <a:r>
              <a:rPr lang="es-ES" i="1" dirty="0" err="1"/>
              <a:t>Nutrients</a:t>
            </a:r>
            <a:r>
              <a:rPr lang="es-ES" dirty="0"/>
              <a:t>, </a:t>
            </a:r>
            <a:r>
              <a:rPr lang="es-ES" i="1" dirty="0"/>
              <a:t>12</a:t>
            </a:r>
            <a:r>
              <a:rPr lang="es-ES" dirty="0"/>
              <a:t>(10), 3119.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82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/>
              <a:t>A questionnaire survey of 253 people was carried out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smtClean="0"/>
              <a:t>This </a:t>
            </a:r>
            <a:r>
              <a:rPr lang="en-US" sz="4000" dirty="0"/>
              <a:t>questionnaire has closed questions similar to the workshop held</a:t>
            </a:r>
            <a:r>
              <a:rPr lang="en-US" sz="4000" dirty="0" smtClean="0"/>
              <a:t>.</a:t>
            </a:r>
          </a:p>
          <a:p>
            <a:pPr algn="just"/>
            <a:r>
              <a:rPr lang="fr-FR" sz="4000" dirty="0"/>
              <a:t>The questionnaire </a:t>
            </a:r>
            <a:r>
              <a:rPr lang="fr-FR" sz="4000" dirty="0" err="1"/>
              <a:t>contains</a:t>
            </a:r>
            <a:r>
              <a:rPr lang="fr-FR" sz="4000" dirty="0"/>
              <a:t> X </a:t>
            </a:r>
            <a:r>
              <a:rPr lang="fr-FR" sz="4000" dirty="0" smtClean="0"/>
              <a:t>questions.</a:t>
            </a:r>
          </a:p>
          <a:p>
            <a:pPr algn="just"/>
            <a:r>
              <a:rPr lang="fr-FR" sz="4000" dirty="0" smtClean="0"/>
              <a:t>The questionnaire </a:t>
            </a:r>
            <a:r>
              <a:rPr lang="en-US" sz="4000" dirty="0"/>
              <a:t>was made in May and </a:t>
            </a:r>
            <a:r>
              <a:rPr lang="en-US" sz="4000" dirty="0" smtClean="0"/>
              <a:t>June.</a:t>
            </a:r>
            <a:endParaRPr lang="es-E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304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r>
              <a:rPr lang="es-ES" dirty="0" smtClean="0"/>
              <a:t> (</a:t>
            </a:r>
            <a:r>
              <a:rPr lang="es-ES" dirty="0" err="1" smtClean="0"/>
              <a:t>Age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3200" dirty="0"/>
              <a:t>The study was conducted for the entire range of the population.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a population range [15,69].</a:t>
            </a:r>
            <a:endParaRPr lang="es-E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7</a:t>
            </a:fld>
            <a:endParaRPr lang="lt-LT"/>
          </a:p>
        </p:txBody>
      </p:sp>
      <p:pic>
        <p:nvPicPr>
          <p:cNvPr id="5" name="image38.png"/>
          <p:cNvPicPr/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4992615" y="1597024"/>
            <a:ext cx="6553345" cy="413875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026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(Jobs)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are asked what their job is.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/>
              <a:t>You can see that there are a lot of students. This is due to the fact that people in Spain are usually studying until they are 23 years old.</a:t>
            </a:r>
            <a:endParaRPr lang="es-E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8</a:t>
            </a:fld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500187"/>
            <a:ext cx="71818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smtClean="0"/>
              <a:t>(City)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were asked about their place of residence</a:t>
            </a:r>
            <a:r>
              <a:rPr lang="en-US" sz="2400" dirty="0" smtClean="0"/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variable shows different towns in Spain</a:t>
            </a:r>
            <a:r>
              <a:rPr lang="en-US" sz="2400" dirty="0" smtClean="0"/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only one belonging to a foreign town is a Spanish expert interviewed who is from Madrid but lives in Milan.</a:t>
            </a:r>
            <a:endParaRPr lang="es-E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9</a:t>
            </a:fld>
            <a:endParaRPr lang="lt-LT"/>
          </a:p>
        </p:txBody>
      </p:sp>
      <p:pic>
        <p:nvPicPr>
          <p:cNvPr id="6" name="image54.png"/>
          <p:cNvPicPr/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>
          <a:xfrm>
            <a:off x="6271058" y="763559"/>
            <a:ext cx="4221452" cy="56926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5417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1891</Words>
  <Application>Microsoft Office PowerPoint</Application>
  <PresentationFormat>Widescreen</PresentationFormat>
  <Paragraphs>219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Detection of people's acceptance of the people's vaccination plan in Spain</vt:lpstr>
      <vt:lpstr>Index</vt:lpstr>
      <vt:lpstr>Introduction</vt:lpstr>
      <vt:lpstr>Introduction</vt:lpstr>
      <vt:lpstr>Introduction</vt:lpstr>
      <vt:lpstr>Initial characteristics</vt:lpstr>
      <vt:lpstr>Questions (Age)</vt:lpstr>
      <vt:lpstr>Questions (Jobs)</vt:lpstr>
      <vt:lpstr>Questions (City)</vt:lpstr>
      <vt:lpstr>Questions (Gender)</vt:lpstr>
      <vt:lpstr>Questions (Covid)</vt:lpstr>
      <vt:lpstr>Questions (Disabled)</vt:lpstr>
      <vt:lpstr>Questions (Vaccination intention)</vt:lpstr>
      <vt:lpstr>Questions (vaccination strategy)</vt:lpstr>
      <vt:lpstr>Questions (Avoid pandemic)</vt:lpstr>
      <vt:lpstr>Questions (The past was better)</vt:lpstr>
      <vt:lpstr>Questions (Previous studies)</vt:lpstr>
      <vt:lpstr>Questions (Preparing the company)</vt:lpstr>
      <vt:lpstr>Questions (Digitalization of society)</vt:lpstr>
      <vt:lpstr>Questions (Changed social habits)</vt:lpstr>
      <vt:lpstr>Questions (Changes are permanent or temporary)</vt:lpstr>
      <vt:lpstr>Questions (Action by the authorities)</vt:lpstr>
      <vt:lpstr>Questions (most difficult as a society)</vt:lpstr>
      <vt:lpstr>Questions (social recovery is a more important than economic recovery)</vt:lpstr>
      <vt:lpstr>Questions (public sectors)</vt:lpstr>
      <vt:lpstr>Questions (climate change)</vt:lpstr>
      <vt:lpstr>Questions (Evolution of society)</vt:lpstr>
      <vt:lpstr>Questions(Research)</vt:lpstr>
      <vt:lpstr>Questions()</vt:lpstr>
      <vt:lpstr>Questions(stringency of measures)</vt:lpstr>
      <vt:lpstr>Other questions</vt:lpstr>
      <vt:lpstr>Other questions</vt:lpstr>
      <vt:lpstr>Algorithm creation procedures</vt:lpstr>
      <vt:lpstr>Algorithm creation procedures</vt:lpstr>
      <vt:lpstr>Preprocessing</vt:lpstr>
      <vt:lpstr>Algorithms</vt:lpstr>
      <vt:lpstr>Initial results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INTRODUCTIONS </dc:title>
  <dc:creator>Laura Tupėnaitė</dc:creator>
  <cp:lastModifiedBy>Jose Ramón Trillo Vílchez</cp:lastModifiedBy>
  <cp:revision>49</cp:revision>
  <dcterms:created xsi:type="dcterms:W3CDTF">2018-09-27T12:08:09Z</dcterms:created>
  <dcterms:modified xsi:type="dcterms:W3CDTF">2021-12-31T18:32:17Z</dcterms:modified>
</cp:coreProperties>
</file>